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23"/>
  </p:notesMasterIdLst>
  <p:sldIdLst>
    <p:sldId id="288" r:id="rId5"/>
    <p:sldId id="365" r:id="rId6"/>
    <p:sldId id="366" r:id="rId7"/>
    <p:sldId id="355" r:id="rId8"/>
    <p:sldId id="367" r:id="rId9"/>
    <p:sldId id="361" r:id="rId10"/>
    <p:sldId id="327" r:id="rId11"/>
    <p:sldId id="295" r:id="rId12"/>
    <p:sldId id="356" r:id="rId13"/>
    <p:sldId id="363" r:id="rId14"/>
    <p:sldId id="330" r:id="rId15"/>
    <p:sldId id="360" r:id="rId16"/>
    <p:sldId id="328" r:id="rId17"/>
    <p:sldId id="348" r:id="rId18"/>
    <p:sldId id="359" r:id="rId19"/>
    <p:sldId id="358" r:id="rId20"/>
    <p:sldId id="317" r:id="rId21"/>
    <p:sldId id="319" r:id="rId22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Gill Sans MT Condensed" panose="020B0506020104020203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4825A-5C57-4BCE-A833-7FDDB132D795}">
          <p14:sldIdLst>
            <p14:sldId id="288"/>
            <p14:sldId id="365"/>
            <p14:sldId id="366"/>
            <p14:sldId id="355"/>
            <p14:sldId id="367"/>
            <p14:sldId id="361"/>
            <p14:sldId id="327"/>
            <p14:sldId id="295"/>
            <p14:sldId id="356"/>
            <p14:sldId id="363"/>
            <p14:sldId id="330"/>
            <p14:sldId id="360"/>
            <p14:sldId id="328"/>
            <p14:sldId id="348"/>
            <p14:sldId id="359"/>
            <p14:sldId id="358"/>
            <p14:sldId id="317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C3E"/>
    <a:srgbClr val="77797C"/>
    <a:srgbClr val="000000"/>
    <a:srgbClr val="FD6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9767" autoAdjust="0"/>
  </p:normalViewPr>
  <p:slideViewPr>
    <p:cSldViewPr snapToGrid="0" snapToObjects="1">
      <p:cViewPr varScale="1">
        <p:scale>
          <a:sx n="79" d="100"/>
          <a:sy n="79" d="100"/>
        </p:scale>
        <p:origin x="283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24500 MWd/MTU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76F-4D5B-B918-EE6D57252D9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6F-4D5B-B918-EE6D57252D9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76F-4D5B-B918-EE6D57252D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76F-4D5B-B918-EE6D57252D9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76F-4D5B-B918-EE6D57252D99}"/>
              </c:ext>
            </c:extLst>
          </c:dPt>
          <c:dLbls>
            <c:dLbl>
              <c:idx val="4"/>
              <c:layout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476F-4D5B-B918-EE6D57252D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Pu-239</c:v>
                </c:pt>
                <c:pt idx="1">
                  <c:v>Pu-240</c:v>
                </c:pt>
                <c:pt idx="2">
                  <c:v>Pu-242</c:v>
                </c:pt>
                <c:pt idx="3">
                  <c:v>Pu-241</c:v>
                </c:pt>
                <c:pt idx="4">
                  <c:v>Pu-238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59.080276351017098</c:v>
                </c:pt>
                <c:pt idx="1">
                  <c:v>30.450433717867298</c:v>
                </c:pt>
                <c:pt idx="2">
                  <c:v>4.2150053017962303</c:v>
                </c:pt>
                <c:pt idx="3">
                  <c:v>5.2345246261813498</c:v>
                </c:pt>
                <c:pt idx="4">
                  <c:v>1.0194621915056199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76F-4D5B-B918-EE6D57252D9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78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24500 MWd/MTU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00-4DFE-A5F6-A44117FDF72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00-4DFE-A5F6-A44117FDF72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600-4DFE-A5F6-A44117FDF72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600-4DFE-A5F6-A44117FDF72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E6-4399-ACA4-0C1DD46EC6EC}"/>
              </c:ext>
            </c:extLst>
          </c:dPt>
          <c:dLbls>
            <c:dLbl>
              <c:idx val="4"/>
              <c:layout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9E6-4399-ACA4-0C1DD46EC6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Pu-239</c:v>
                </c:pt>
                <c:pt idx="1">
                  <c:v>Pu-240</c:v>
                </c:pt>
                <c:pt idx="2">
                  <c:v>Pu-241</c:v>
                </c:pt>
                <c:pt idx="3">
                  <c:v>Pu-242</c:v>
                </c:pt>
                <c:pt idx="4">
                  <c:v>Pu-238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72.201556830000001</c:v>
                </c:pt>
                <c:pt idx="1">
                  <c:v>19.89493594</c:v>
                </c:pt>
                <c:pt idx="2">
                  <c:v>4.6818127589999996</c:v>
                </c:pt>
                <c:pt idx="3">
                  <c:v>2.467132179</c:v>
                </c:pt>
                <c:pt idx="4">
                  <c:v>0.75451009199999997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E6-4399-ACA4-0C1DD46EC6E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93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24500 MWd/MTU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83-40F6-A69F-0AE73C9AEF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83-40F6-A69F-0AE73C9AEF8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83-40F6-A69F-0AE73C9AEF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83-40F6-A69F-0AE73C9AEF8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783-40F6-A69F-0AE73C9AEF83}"/>
              </c:ext>
            </c:extLst>
          </c:dPt>
          <c:dLbls>
            <c:dLbl>
              <c:idx val="4"/>
              <c:layout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A783-40F6-A69F-0AE73C9AEF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Pu-239</c:v>
                </c:pt>
                <c:pt idx="1">
                  <c:v>Pu-240</c:v>
                </c:pt>
                <c:pt idx="2">
                  <c:v>Pu-241</c:v>
                </c:pt>
                <c:pt idx="3">
                  <c:v>Pu-242</c:v>
                </c:pt>
                <c:pt idx="4">
                  <c:v>Pu-238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56.153773490676798</c:v>
                </c:pt>
                <c:pt idx="1">
                  <c:v>26.120857424325902</c:v>
                </c:pt>
                <c:pt idx="2">
                  <c:v>6.4401971690788802</c:v>
                </c:pt>
                <c:pt idx="3">
                  <c:v>8.3930910678810893</c:v>
                </c:pt>
                <c:pt idx="4">
                  <c:v>2.8913892526498701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783-40F6-A69F-0AE73C9AEF8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12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49000 MWd/MTU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DA-4D12-ADE6-54586D8317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DA-4D12-ADE6-54586D8317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DA-4D12-ADE6-54586D8317D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DA-4D12-ADE6-54586D8317D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DA-4D12-ADE6-54586D8317D3}"/>
              </c:ext>
            </c:extLst>
          </c:dPt>
          <c:dLbls>
            <c:dLbl>
              <c:idx val="4"/>
              <c:layout/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F9DA-4D12-ADE6-54586D8317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Pu-239</c:v>
                </c:pt>
                <c:pt idx="1">
                  <c:v>Pu-240</c:v>
                </c:pt>
                <c:pt idx="2">
                  <c:v>Pu-242</c:v>
                </c:pt>
                <c:pt idx="3">
                  <c:v>Pu-241</c:v>
                </c:pt>
                <c:pt idx="4">
                  <c:v>Pu-238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46.592004955138002</c:v>
                </c:pt>
                <c:pt idx="1">
                  <c:v>33.563028145859498</c:v>
                </c:pt>
                <c:pt idx="2">
                  <c:v>10.9236435126932</c:v>
                </c:pt>
                <c:pt idx="3">
                  <c:v>5.9246931398090501</c:v>
                </c:pt>
                <c:pt idx="4">
                  <c:v>2.9959040972173501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DA-4D12-ADE6-54586D8317D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34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59311-F918-4A9C-8439-B128943929AB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F9B38-2B4E-4A04-82A3-572DABF90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5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FCD8C-6032-4709-8EBE-AC21AE3C136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10/23/2014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Development of an ORIGEN-based NFIM for Cyclus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S. Skutnik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1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F9B38-2B4E-4A04-82A3-572DABF90C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2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i.e., the “secret</a:t>
            </a:r>
            <a:r>
              <a:rPr lang="en-US" baseline="0" dirty="0" smtClean="0"/>
              <a:t> sauce” to developing an ORIGEN-based NFIM will be in the development of the standalone “depletion engine,” a portable set of “builder’s libraries” that encapsulate all of ORIGEN’s functions in a way that can be easily wrapped into </a:t>
            </a:r>
            <a:r>
              <a:rPr lang="en-US" baseline="0" dirty="0" err="1" smtClean="0"/>
              <a:t>Cyclus</a:t>
            </a:r>
            <a:r>
              <a:rPr lang="en-US" baseline="0" dirty="0" smtClean="0"/>
              <a:t>-facing calls</a:t>
            </a:r>
          </a:p>
          <a:p>
            <a:r>
              <a:rPr lang="en-US" baseline="0" dirty="0" smtClean="0"/>
              <a:t>-To be portable, this will take the form of an embeddable library containing ORIGEN solver functionality OUTSIDE of SCALE – i.e., capturing all of the functionality inside a single, portable library</a:t>
            </a:r>
          </a:p>
          <a:p>
            <a:r>
              <a:rPr lang="en-US" baseline="0" dirty="0" smtClean="0"/>
              <a:t>Note that this supports MORE than just depletion operations; provides for a </a:t>
            </a:r>
            <a:r>
              <a:rPr lang="en-US" b="1" baseline="0" dirty="0" smtClean="0"/>
              <a:t>general</a:t>
            </a:r>
            <a:r>
              <a:rPr lang="en-US" b="0" baseline="0" dirty="0" smtClean="0"/>
              <a:t> resource for physics-based operations (source terms: heat &amp; activity, etc.); supports both general physics &amp; other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FCD8C-6032-4709-8EBE-AC21AE3C136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10/23/2014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Development of an ORIGEN-based NFIM for Cyclus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S. Skutnik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1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</a:t>
            </a:r>
            <a:r>
              <a:rPr lang="en-US" dirty="0" err="1" smtClean="0"/>
              <a:t>Cyclus</a:t>
            </a:r>
            <a:r>
              <a:rPr lang="en-US" baseline="0" dirty="0" smtClean="0"/>
              <a:t> / Origen interface layer exposes only C++ primitives and standard library types, thereby effectively insulating </a:t>
            </a:r>
            <a:r>
              <a:rPr lang="en-US" baseline="0" dirty="0" err="1" smtClean="0"/>
              <a:t>Cyclus</a:t>
            </a:r>
            <a:r>
              <a:rPr lang="en-US" baseline="0" dirty="0" smtClean="0"/>
              <a:t> from Origen-specific types and vice versa.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F9B38-2B4E-4A04-82A3-572DABF90C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3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here is to provide a GENERALIZED</a:t>
            </a:r>
            <a:r>
              <a:rPr lang="en-US" baseline="0" dirty="0" smtClean="0"/>
              <a:t> approach to interpolation across many dimensions which are unknown until run-time</a:t>
            </a:r>
            <a:endParaRPr lang="en-US" dirty="0" smtClean="0"/>
          </a:p>
          <a:p>
            <a:r>
              <a:rPr lang="en-US" dirty="0" err="1" smtClean="0"/>
              <a:t>C_i</a:t>
            </a:r>
            <a:r>
              <a:rPr lang="en-US" dirty="0" smtClean="0"/>
              <a:t> and </a:t>
            </a:r>
            <a:r>
              <a:rPr lang="en-US" dirty="0" err="1" smtClean="0"/>
              <a:t>C_j</a:t>
            </a:r>
            <a:r>
              <a:rPr lang="en-US" dirty="0" smtClean="0"/>
              <a:t> based on u’ and v’ only; idea is to calculate the</a:t>
            </a:r>
            <a:r>
              <a:rPr lang="en-US" baseline="0" dirty="0" smtClean="0"/>
              <a:t> relative “weights” in each independent dimension and then apply an independent interpolation across each dimension. Trying to touch “minimum” amount of data possible (for speed)</a:t>
            </a:r>
          </a:p>
          <a:p>
            <a:r>
              <a:rPr lang="en-US" baseline="0" dirty="0" smtClean="0"/>
              <a:t>Amenable both to linear, </a:t>
            </a:r>
            <a:r>
              <a:rPr lang="en-US" baseline="0" dirty="0" err="1" smtClean="0"/>
              <a:t>lagrangian</a:t>
            </a:r>
            <a:r>
              <a:rPr lang="en-US" baseline="0" dirty="0" smtClean="0"/>
              <a:t> polynomial, and cubic spline type interpolation</a:t>
            </a:r>
          </a:p>
          <a:p>
            <a:r>
              <a:rPr lang="en-US" baseline="0" dirty="0" smtClean="0"/>
              <a:t>Initial testing shows this appears to scale up to ORIGEN-sized datasets &amp; anticipated </a:t>
            </a:r>
            <a:r>
              <a:rPr lang="en-US" baseline="0" dirty="0" err="1" smtClean="0"/>
              <a:t>interp</a:t>
            </a:r>
            <a:r>
              <a:rPr lang="en-US" baseline="0" dirty="0" smtClean="0"/>
              <a:t> dimensions reasonably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FCD8C-6032-4709-8EBE-AC21AE3C136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10/23/2014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Development of an ORIGEN-based NFIM for Cyclus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S. Skutnik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9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F9B38-2B4E-4A04-82A3-572DABF90C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64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302329" y="4021295"/>
            <a:ext cx="576292" cy="576105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449892"/>
            <a:ext cx="8229600" cy="1143000"/>
          </a:xfrm>
        </p:spPr>
        <p:txBody>
          <a:bodyPr/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2694275"/>
            <a:ext cx="64008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  <a:latin typeface="Gill Sans MT" panose="020B05020201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24" t="-7509" r="-4657" b="-14348"/>
          <a:stretch/>
        </p:blipFill>
        <p:spPr>
          <a:xfrm>
            <a:off x="3520440" y="4005072"/>
            <a:ext cx="2148840" cy="15179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6CAF46-C7E1-44DA-81B5-1D98FDDF6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6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630362"/>
          </a:xfrm>
          <a:prstGeom prst="rect">
            <a:avLst/>
          </a:prstGeom>
        </p:spPr>
        <p:txBody>
          <a:bodyPr/>
          <a:lstStyle>
            <a:lvl1pPr>
              <a:defRPr sz="4800" baseline="0">
                <a:solidFill>
                  <a:schemeClr val="tx2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ut_wrdmk_oneline_colo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254028"/>
            <a:ext cx="4465990" cy="603972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57200" y="4292600"/>
            <a:ext cx="8229600" cy="1422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0" latinLnBrk="0" hangingPunct="0">
              <a:buNone/>
              <a:def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n-ea"/>
                <a:cs typeface="Gill Sans MT" panose="020B05020201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48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65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D6D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29555"/>
            <a:ext cx="82296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ill Sans MT" panose="020B0502020104020203" pitchFamily="34" charset="0"/>
                <a:cs typeface="Gill Sans MT" panose="020B0502020104020203" pitchFamily="34" charset="0"/>
              </a:defRPr>
            </a:lvl1pPr>
          </a:lstStyle>
          <a:p>
            <a:r>
              <a:rPr lang="en-US" dirty="0" smtClean="0"/>
              <a:t>“Click to edit Master title style”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D6D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D6D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9892"/>
            <a:ext cx="82296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8810" y="4021295"/>
            <a:ext cx="1986380" cy="132710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71600" y="2694275"/>
            <a:ext cx="64008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7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5407" y="6356350"/>
            <a:ext cx="997527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B6CAF46-C7E1-44DA-81B5-1D98FDDF6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5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585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8162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048" y="6441967"/>
            <a:ext cx="1410369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rgbClr val="3B3C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>
                <a:latin typeface="Gill Sans MT" panose="020B05020201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79688"/>
            <a:ext cx="8229600" cy="114300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751925"/>
            <a:ext cx="3799498" cy="1588926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2340851"/>
            <a:ext cx="3799498" cy="386966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5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4" y="228600"/>
            <a:ext cx="4240119" cy="3845269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4175911"/>
            <a:ext cx="2057400" cy="2039112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4175911"/>
            <a:ext cx="2057400" cy="2039112"/>
          </a:xfrm>
        </p:spPr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89535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685800" y="1130300"/>
            <a:ext cx="7772400" cy="50355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9144000" cy="2196788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1573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8810" y="5072195"/>
            <a:ext cx="1986380" cy="132710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39671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585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8162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048" y="6441967"/>
            <a:ext cx="1410369" cy="3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4950346" cy="6858000"/>
          </a:xfrm>
        </p:spPr>
        <p:txBody>
          <a:bodyPr/>
          <a:lstStyle>
            <a:lvl1pPr marL="0" indent="0">
              <a:buNone/>
              <a:defRPr sz="3200">
                <a:latin typeface="Gill Sans MT" panose="020B05020201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950346" y="0"/>
            <a:ext cx="4193654" cy="6858000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50346" y="274637"/>
            <a:ext cx="4193654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51676" y="4313728"/>
            <a:ext cx="2390995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8487" y="0"/>
            <a:ext cx="10370676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564442" y="0"/>
            <a:ext cx="4193654" cy="6858000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442" y="274637"/>
            <a:ext cx="4193654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7932" y="4313728"/>
            <a:ext cx="2390995" cy="15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564442" y="0"/>
            <a:ext cx="4193654" cy="6858000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7932" y="4313728"/>
            <a:ext cx="2390995" cy="1589757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64442" y="649288"/>
            <a:ext cx="4193654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218709" y="4130609"/>
            <a:ext cx="5203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u="none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Matthew</a:t>
            </a:r>
            <a:r>
              <a:rPr lang="en-US" sz="2400" b="0" u="none" baseline="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T. Cook, </a:t>
            </a:r>
            <a:r>
              <a:rPr lang="en-US" sz="2400" b="1" u="sng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Steven E.</a:t>
            </a:r>
            <a:r>
              <a:rPr lang="en-US" sz="2400" b="1" u="sng" baseline="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Skutnik</a:t>
            </a:r>
          </a:p>
          <a:p>
            <a:r>
              <a:rPr lang="en-US" sz="2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Department of Nuclear Engineering</a:t>
            </a:r>
          </a:p>
          <a:p>
            <a:r>
              <a:rPr lang="en-US" sz="24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</a:rPr>
              <a:t>University of Tennessee-Knoxville</a:t>
            </a:r>
            <a:endParaRPr lang="en-US" sz="3600" b="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19325" y="5471820"/>
            <a:ext cx="4786386" cy="6616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6" name="Picture 5" descr="ut_wrdmk_oneline_colo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4" y="287847"/>
            <a:ext cx="7315200" cy="98929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276350"/>
            <a:ext cx="7569200" cy="2432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168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73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4" r:id="rId2"/>
    <p:sldLayoutId id="2147483661" r:id="rId3"/>
    <p:sldLayoutId id="2147483649" r:id="rId4"/>
    <p:sldLayoutId id="2147483700" r:id="rId5"/>
    <p:sldLayoutId id="2147483663" r:id="rId6"/>
    <p:sldLayoutId id="2147483696" r:id="rId7"/>
    <p:sldLayoutId id="2147483703" r:id="rId8"/>
    <p:sldLayoutId id="2147483704" r:id="rId9"/>
    <p:sldLayoutId id="2147483705" r:id="rId10"/>
    <p:sldLayoutId id="2147483707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Gill Sans MT Condensed" panose="020B0506020104020203" pitchFamily="34" charset="0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Gill Sans MT" panose="020B0502020104020203" pitchFamily="34" charset="0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pic>
        <p:nvPicPr>
          <p:cNvPr id="10" name="Picture 9" descr="UT_logo_RIGHT_KNOCKOUT.eps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048" y="6441967"/>
            <a:ext cx="1410369" cy="314711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1" r:id="rId3"/>
    <p:sldLayoutId id="2147483672" r:id="rId4"/>
    <p:sldLayoutId id="2147483674" r:id="rId5"/>
    <p:sldLayoutId id="2147483691" r:id="rId6"/>
    <p:sldLayoutId id="2147483701" r:id="rId7"/>
    <p:sldLayoutId id="2147483709" r:id="rId8"/>
    <p:sldLayoutId id="2147483710" r:id="rId9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400" b="0" kern="1200">
          <a:solidFill>
            <a:schemeClr val="accent1">
              <a:lumMod val="50000"/>
            </a:schemeClr>
          </a:solidFill>
          <a:latin typeface="Gill Sans MT Condensed" panose="020B0506020104020203" pitchFamily="34" charset="0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048" y="6441967"/>
            <a:ext cx="1410369" cy="314711"/>
          </a:xfrm>
          <a:prstGeom prst="rect">
            <a:avLst/>
          </a:prstGeom>
        </p:spPr>
      </p:pic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Gill Sans MT Condensed" panose="020B0506020104020203" pitchFamily="34" charset="0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D6D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UT_logo_RIGHT_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048" y="6441967"/>
            <a:ext cx="1410369" cy="314711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937527" y="6405337"/>
            <a:ext cx="10764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766" y="6405337"/>
            <a:ext cx="4254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05336"/>
            <a:ext cx="726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Gill Sans MT" panose="020B0502020104020203" pitchFamily="34" charset="0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Gill Sans MT" panose="020B0502020104020203" pitchFamily="34" charset="0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Gill Sans MT" panose="020B0502020104020203" pitchFamily="34" charset="0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kutnik/cybor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685800" y="2372436"/>
            <a:ext cx="8203019" cy="2251282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Steven E. Skutnik</a:t>
            </a:r>
          </a:p>
          <a:p>
            <a:pPr algn="l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Tennessee-Knoxville</a:t>
            </a:r>
          </a:p>
          <a:p>
            <a:pPr algn="l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2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Technical Workshop on Fuel Cycle Simulation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000" dirty="0" smtClean="0"/>
              <a:t>Columbia, SC</a:t>
            </a:r>
            <a:endParaRPr lang="en-US" sz="2000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b="1" dirty="0" smtClean="0"/>
              <a:t>Integrating physics-based depletion into fuel cycle simulation: </a:t>
            </a:r>
            <a:r>
              <a:rPr lang="en-US" sz="4800" dirty="0" smtClean="0"/>
              <a:t>When, how, and why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08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CyBORG</a:t>
            </a:r>
            <a:r>
              <a:rPr lang="en-US" dirty="0" smtClean="0"/>
              <a:t> balances the performance cost of depletion via a “hash-and-cache” recipe generation strategy</a:t>
            </a:r>
            <a:r>
              <a:rPr lang="en-US" baseline="30000" dirty="0"/>
              <a:t>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of the relative cost of depletion (and reactor data library interpolation) relative to simulation time, we only to invoke physics-based depletion when necessary</a:t>
            </a:r>
          </a:p>
          <a:p>
            <a:r>
              <a:rPr lang="en-US" b="1" u="sng" dirty="0" smtClean="0"/>
              <a:t>Solution: </a:t>
            </a:r>
            <a:r>
              <a:rPr lang="en-US" b="1" dirty="0" smtClean="0">
                <a:solidFill>
                  <a:schemeClr val="accent2"/>
                </a:solidFill>
              </a:rPr>
              <a:t>Cache</a:t>
            </a:r>
            <a:r>
              <a:rPr lang="en-US" dirty="0" smtClean="0"/>
              <a:t> output recipe (generated via depletion) to a </a:t>
            </a:r>
            <a:r>
              <a:rPr lang="en-US" b="1" dirty="0" smtClean="0">
                <a:solidFill>
                  <a:schemeClr val="accent5"/>
                </a:solidFill>
              </a:rPr>
              <a:t>unique hash </a:t>
            </a:r>
            <a:r>
              <a:rPr lang="en-US" dirty="0" smtClean="0"/>
              <a:t>based on relevant depletion conditions</a:t>
            </a:r>
          </a:p>
          <a:p>
            <a:pPr lvl="1"/>
            <a:r>
              <a:rPr lang="en-US" dirty="0" smtClean="0"/>
              <a:t>e.g., initial enrichment, fuel type, discharge burnup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4498" y="5939393"/>
            <a:ext cx="536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aseline="30000" dirty="0" smtClean="0">
                <a:latin typeface="Arial Narrow" panose="020B0606020202030204" pitchFamily="34" charset="0"/>
              </a:rPr>
              <a:t>†</a:t>
            </a:r>
            <a:r>
              <a:rPr lang="en-US" dirty="0" smtClean="0">
                <a:latin typeface="Arial Narrow" panose="020B0606020202030204" pitchFamily="34" charset="0"/>
              </a:rPr>
              <a:t>Special thanks to Paul Wilson from UW-Madison for this idea</a:t>
            </a: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8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Generalized reactor data interpolation and processing within </a:t>
            </a:r>
            <a:r>
              <a:rPr lang="en-US" dirty="0" err="1" smtClean="0"/>
              <a:t>CyBORG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Accurate depletion calculations require problem-dependent nuclear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Problem-specific</a:t>
            </a:r>
            <a:r>
              <a:rPr lang="en-US" dirty="0" smtClean="0"/>
              <a:t> </a:t>
            </a:r>
            <a:r>
              <a:rPr lang="en-US" dirty="0"/>
              <a:t>nuclear data is </a:t>
            </a:r>
            <a:r>
              <a:rPr lang="en-US" dirty="0" smtClean="0"/>
              <a:t>required to dynamically produce accurate output inventories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lux spectrum evolves with initial enrichment, void, burnup, etc.</a:t>
            </a:r>
          </a:p>
          <a:p>
            <a:r>
              <a:rPr lang="en-US" dirty="0" smtClean="0"/>
              <a:t>Origen handles this through interpolating pre-generated libraries to problem-specific </a:t>
            </a:r>
            <a:r>
              <a:rPr lang="en-US" dirty="0" smtClean="0"/>
              <a:t>conditions (e.g., initial enrichment, burnup, etc.)</a:t>
            </a:r>
            <a:endParaRPr lang="en-US" dirty="0" smtClean="0"/>
          </a:p>
          <a:p>
            <a:pPr lvl="1"/>
            <a:r>
              <a:rPr lang="en-US" dirty="0" smtClean="0"/>
              <a:t>Libraries developed transport calculations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A</a:t>
            </a:r>
            <a:r>
              <a:rPr lang="en-US" dirty="0" smtClean="0"/>
              <a:t>ssembly average” cross-sections</a:t>
            </a: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dimensions for N-D interpolation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47856" y="1203362"/>
            <a:ext cx="3602328" cy="10748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Initial composition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1572470" y="1685841"/>
            <a:ext cx="2188118" cy="107482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aseline="30000" dirty="0" smtClean="0"/>
              <a:t>235</a:t>
            </a:r>
            <a:r>
              <a:rPr lang="en-US" sz="2400" dirty="0" smtClean="0"/>
              <a:t>U</a:t>
            </a:r>
            <a:endParaRPr lang="en-US" sz="2400" baseline="30000" dirty="0"/>
          </a:p>
        </p:txBody>
      </p:sp>
      <p:sp>
        <p:nvSpPr>
          <p:cNvPr id="8" name="Right Arrow 7"/>
          <p:cNvSpPr/>
          <p:nvPr/>
        </p:nvSpPr>
        <p:spPr>
          <a:xfrm>
            <a:off x="1572471" y="2142385"/>
            <a:ext cx="2188117" cy="107482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aseline="30000" dirty="0" smtClean="0"/>
              <a:t>239</a:t>
            </a:r>
            <a:r>
              <a:rPr lang="en-US" sz="2400" dirty="0" smtClean="0"/>
              <a:t>Pu : Pu</a:t>
            </a:r>
            <a:endParaRPr lang="en-US" sz="2400" baseline="30000" dirty="0"/>
          </a:p>
        </p:txBody>
      </p:sp>
      <p:sp>
        <p:nvSpPr>
          <p:cNvPr id="9" name="Right Arrow 8"/>
          <p:cNvSpPr/>
          <p:nvPr/>
        </p:nvSpPr>
        <p:spPr>
          <a:xfrm>
            <a:off x="1572471" y="2666191"/>
            <a:ext cx="2188118" cy="107482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aseline="30000" dirty="0" smtClean="0"/>
              <a:t>241</a:t>
            </a:r>
            <a:r>
              <a:rPr lang="en-US" sz="2400" dirty="0" smtClean="0"/>
              <a:t>Am</a:t>
            </a:r>
            <a:endParaRPr lang="en-US" sz="2400" baseline="30000" dirty="0"/>
          </a:p>
        </p:txBody>
      </p:sp>
      <p:sp>
        <p:nvSpPr>
          <p:cNvPr id="12" name="Right Arrow 11"/>
          <p:cNvSpPr/>
          <p:nvPr/>
        </p:nvSpPr>
        <p:spPr>
          <a:xfrm>
            <a:off x="147855" y="3878290"/>
            <a:ext cx="3612733" cy="1074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Void fraction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>
            <a:off x="147855" y="4358521"/>
            <a:ext cx="3612733" cy="107482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Temp. / power level</a:t>
            </a:r>
            <a:endParaRPr lang="en-US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4370305" y="4284035"/>
            <a:ext cx="3631274" cy="1326777"/>
            <a:chOff x="271839" y="4811508"/>
            <a:chExt cx="3631274" cy="1326777"/>
          </a:xfrm>
        </p:grpSpPr>
        <p:sp>
          <p:nvSpPr>
            <p:cNvPr id="19" name="Right Arrow 18"/>
            <p:cNvSpPr/>
            <p:nvPr/>
          </p:nvSpPr>
          <p:spPr>
            <a:xfrm>
              <a:off x="290380" y="5063464"/>
              <a:ext cx="3612733" cy="1074821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275094" y="4939844"/>
              <a:ext cx="3612733" cy="1074821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71839" y="4811508"/>
              <a:ext cx="3612733" cy="1074821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Burnup</a:t>
              </a:r>
              <a:endParaRPr lang="en-US" sz="2400" dirty="0"/>
            </a:p>
          </p:txBody>
        </p:sp>
      </p:grpSp>
      <p:sp>
        <p:nvSpPr>
          <p:cNvPr id="15" name="Right Brace 14"/>
          <p:cNvSpPr/>
          <p:nvPr/>
        </p:nvSpPr>
        <p:spPr>
          <a:xfrm>
            <a:off x="3846437" y="1685840"/>
            <a:ext cx="324853" cy="3267271"/>
          </a:xfrm>
          <a:prstGeom prst="rightBrace">
            <a:avLst>
              <a:gd name="adj1" fmla="val 9722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0307" y="1437223"/>
            <a:ext cx="3102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parameter is treated as orthogonal, creating an </a:t>
            </a:r>
            <a:r>
              <a:rPr lang="en-US" sz="2000" u="sng" dirty="0" smtClean="0"/>
              <a:t>N-dimensional</a:t>
            </a:r>
            <a:r>
              <a:rPr lang="en-US" sz="2000" dirty="0" smtClean="0"/>
              <a:t> interpolation (hyper-)space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370304" y="2960596"/>
            <a:ext cx="3612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Interpolation dimensions are </a:t>
            </a:r>
            <a:r>
              <a:rPr lang="en-US" sz="2000" u="sng" dirty="0" smtClean="0"/>
              <a:t>unspecified</a:t>
            </a:r>
            <a:r>
              <a:rPr lang="en-US" sz="2000" dirty="0" smtClean="0"/>
              <a:t> until problem time (i.e., space is created dynamically)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66059" y="5559630"/>
            <a:ext cx="5821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N-D space collapsed to 1-D and then interpolated along burnup dimension for problem-specific burnups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8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xit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/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25882" y="2847427"/>
            <a:ext cx="4570516" cy="3209290"/>
            <a:chOff x="4125882" y="2847427"/>
            <a:chExt cx="4570516" cy="3209290"/>
          </a:xfrm>
        </p:grpSpPr>
        <p:sp>
          <p:nvSpPr>
            <p:cNvPr id="7" name="Rectangle 6"/>
            <p:cNvSpPr/>
            <p:nvPr/>
          </p:nvSpPr>
          <p:spPr>
            <a:xfrm>
              <a:off x="4164282" y="2885736"/>
              <a:ext cx="4488599" cy="312891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623468" y="2885736"/>
              <a:ext cx="0" cy="3118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7073056" y="2885736"/>
              <a:ext cx="0" cy="31140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154681" y="3929642"/>
              <a:ext cx="44803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135480" y="4973548"/>
              <a:ext cx="45091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7025055" y="3881756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025055" y="4925662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025055" y="5959990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599441" y="5959990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599441" y="4925662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599441" y="3881756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599441" y="2847427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025055" y="2847427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575468" y="2847427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575468" y="3881756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575468" y="4925662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575468" y="5959990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125882" y="5959990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125882" y="4925662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125882" y="3881756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25882" y="2847427"/>
              <a:ext cx="96957" cy="96727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N-dimensional interpolation approach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6CAF46-C7E1-44DA-81B5-1D98FDDF68FB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257062" y="3920064"/>
            <a:ext cx="0" cy="503796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633068" y="4418074"/>
            <a:ext cx="621236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170664" y="3853025"/>
            <a:ext cx="157732" cy="15735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41676" y="4341459"/>
            <a:ext cx="157732" cy="15735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3506788" y="1604963"/>
          <a:ext cx="518160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4" imgW="2006280" imgH="380880" progId="Equation.3">
                  <p:embed/>
                </p:oleObj>
              </mc:Choice>
              <mc:Fallback>
                <p:oleObj name="Equation" r:id="rId4" imgW="200628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06788" y="1604963"/>
                        <a:ext cx="5181600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6286544" y="4218219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dirty="0" err="1" smtClean="0"/>
              <a:t>u</a:t>
            </a:r>
            <a:r>
              <a:rPr lang="en-US" sz="2000" dirty="0" err="1">
                <a:latin typeface="Gill Sans MT"/>
              </a:rPr>
              <a:t>´</a:t>
            </a:r>
            <a:r>
              <a:rPr lang="en-US" sz="2000" dirty="0" err="1" smtClean="0"/>
              <a:t>,v</a:t>
            </a:r>
            <a:r>
              <a:rPr lang="en-US" sz="2000" dirty="0">
                <a:latin typeface="Gill Sans MT"/>
              </a:rPr>
              <a:t>´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" y="2894689"/>
            <a:ext cx="34764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Determine adjacent 1-D “knots” for each dimension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Determine independent weight factors for each dimension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Apply appropriate weights to cross-section data across each dimension</a:t>
            </a:r>
            <a:endParaRPr lang="en-US" sz="2000" dirty="0"/>
          </a:p>
        </p:txBody>
      </p:sp>
      <p:sp>
        <p:nvSpPr>
          <p:cNvPr id="14" name="Oval 13"/>
          <p:cNvSpPr/>
          <p:nvPr/>
        </p:nvSpPr>
        <p:spPr>
          <a:xfrm>
            <a:off x="6170664" y="4331881"/>
            <a:ext cx="157732" cy="157358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4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 of </a:t>
            </a:r>
            <a:r>
              <a:rPr lang="en-US" dirty="0" err="1" smtClean="0"/>
              <a:t>CyBORG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CyBORG</a:t>
            </a:r>
            <a:r>
              <a:rPr lang="en-US" dirty="0" smtClean="0"/>
              <a:t> is designed to work with the latest SCALE 6.2.2 release</a:t>
            </a:r>
          </a:p>
          <a:p>
            <a:r>
              <a:rPr lang="en-US" dirty="0" err="1" smtClean="0"/>
              <a:t>CyBORG</a:t>
            </a:r>
            <a:r>
              <a:rPr lang="en-US" dirty="0" smtClean="0"/>
              <a:t> v1.0 is now available for download and is fully compatible with </a:t>
            </a:r>
            <a:r>
              <a:rPr lang="en-US" dirty="0" err="1" smtClean="0"/>
              <a:t>Cyclus</a:t>
            </a:r>
            <a:r>
              <a:rPr lang="en-US" dirty="0" smtClean="0"/>
              <a:t> v1.5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9932" y="4647349"/>
            <a:ext cx="7844135" cy="6155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2880" tIns="91440" rIns="182880" bIns="91440" rtlCol="0">
            <a:spAutoFit/>
          </a:bodyPr>
          <a:lstStyle/>
          <a:p>
            <a:pPr algn="ctr"/>
            <a:r>
              <a:rPr lang="en-US" sz="2800" b="1" dirty="0" err="1" smtClean="0">
                <a:latin typeface="Arial Narrow" panose="020B0606020202030204" pitchFamily="34" charset="0"/>
              </a:rPr>
              <a:t>CyBORG</a:t>
            </a:r>
            <a:r>
              <a:rPr lang="en-US" sz="2800" b="1" dirty="0" smtClean="0">
                <a:latin typeface="Arial Narrow" panose="020B0606020202030204" pitchFamily="34" charset="0"/>
              </a:rPr>
              <a:t> repository: </a:t>
            </a:r>
            <a:r>
              <a:rPr lang="en-US" sz="2800" dirty="0" smtClean="0">
                <a:latin typeface="Arial Narrow" panose="020B0606020202030204" pitchFamily="34" charset="0"/>
                <a:hlinkClick r:id="rId3"/>
              </a:rPr>
              <a:t>https://github.com/sskutnik/cyborg</a:t>
            </a:r>
            <a:r>
              <a:rPr lang="en-US" sz="2800" dirty="0" smtClean="0">
                <a:latin typeface="Arial Narrow" panose="020B0606020202030204" pitchFamily="34" charset="0"/>
              </a:rPr>
              <a:t> 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3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work has been funded by a Nuclear Energy University Programs (NEUP) grant sponsored by the U.S. Department of Energy, Office of Nuclear Energy, award number </a:t>
            </a:r>
            <a:r>
              <a:rPr lang="en-US" sz="2800" dirty="0" smtClean="0"/>
              <a:t>DE-NE0000737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7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4294967295"/>
          </p:nvPr>
        </p:nvSpPr>
        <p:spPr>
          <a:xfrm>
            <a:off x="4167962" y="2906713"/>
            <a:ext cx="4976037" cy="1500187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sskutnik@utk.edu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4314" y="3590780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https://github.com/sskutnik/cyborg </a:t>
            </a:r>
            <a:endParaRPr lang="en-US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Thermal-spectrum one-group cross-sections are highly sensitive to burnup &amp; initial compositions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r="6379"/>
          <a:stretch/>
        </p:blipFill>
        <p:spPr>
          <a:xfrm>
            <a:off x="0" y="2526037"/>
            <a:ext cx="4433586" cy="32698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t="8840" r="6368"/>
          <a:stretch/>
        </p:blipFill>
        <p:spPr>
          <a:xfrm>
            <a:off x="4363365" y="2530928"/>
            <a:ext cx="4323435" cy="3265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504" y="2069263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Initial enrichment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24389" y="2064372"/>
            <a:ext cx="284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Average void fraction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0" t="10492" r="2052" b="6300"/>
          <a:stretch/>
        </p:blipFill>
        <p:spPr>
          <a:xfrm>
            <a:off x="130629" y="1648859"/>
            <a:ext cx="8911771" cy="45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Reaction cross-sections show much higher sensitivity to perturbations in thermal energy region vs. fast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286" r="1543" b="1722"/>
          <a:stretch/>
        </p:blipFill>
        <p:spPr>
          <a:xfrm>
            <a:off x="1070042" y="1600200"/>
            <a:ext cx="6157609" cy="45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Example</a:t>
            </a:r>
            <a:r>
              <a:rPr lang="en-US" dirty="0" smtClean="0"/>
              <a:t>: EG29 scenario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54" y="1475486"/>
            <a:ext cx="7746492" cy="485046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73749" y="2472919"/>
            <a:ext cx="1196502" cy="11381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694" y="1238015"/>
            <a:ext cx="363005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Fast spectrum: </a:t>
            </a:r>
            <a:r>
              <a:rPr lang="en-US" b="1" u="sng" dirty="0"/>
              <a:t>l</a:t>
            </a:r>
            <a:r>
              <a:rPr lang="en-US" b="1" u="sng" dirty="0" smtClean="0"/>
              <a:t>ow CX sensitivity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Physics </a:t>
            </a:r>
            <a:r>
              <a:rPr lang="en-US" b="1" dirty="0" smtClean="0"/>
              <a:t>desirable</a:t>
            </a:r>
            <a:r>
              <a:rPr lang="en-US" dirty="0" smtClean="0"/>
              <a:t>, not “</a:t>
            </a:r>
            <a:r>
              <a:rPr lang="en-US" b="1" dirty="0" smtClean="0"/>
              <a:t>necessary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73749" y="3718480"/>
            <a:ext cx="1196502" cy="11381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8541" y="857226"/>
            <a:ext cx="420331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Thermal spectrum: </a:t>
            </a:r>
            <a:r>
              <a:rPr lang="en-US" b="1" u="sng" dirty="0" smtClean="0"/>
              <a:t>high CX sensitivity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CXs highly sensitive to </a:t>
            </a:r>
            <a:r>
              <a:rPr lang="en-US" dirty="0"/>
              <a:t>(</a:t>
            </a:r>
            <a:r>
              <a:rPr lang="en-US" u="sng" dirty="0"/>
              <a:t>dynamic</a:t>
            </a:r>
            <a:r>
              <a:rPr lang="en-US" dirty="0"/>
              <a:t>) </a:t>
            </a:r>
            <a:r>
              <a:rPr lang="en-US" dirty="0" smtClean="0"/>
              <a:t>initial Pu composition &amp; burnup; </a:t>
            </a:r>
            <a:r>
              <a:rPr lang="en-US" b="1" dirty="0" smtClean="0"/>
              <a:t>physics necessary</a:t>
            </a:r>
            <a:endParaRPr lang="en-US" dirty="0"/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5170251" y="1780556"/>
            <a:ext cx="1769949" cy="25069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3" idx="1"/>
            <a:endCxn id="7" idx="2"/>
          </p:cNvCxnSpPr>
          <p:nvPr/>
        </p:nvCxnSpPr>
        <p:spPr>
          <a:xfrm flipH="1" flipV="1">
            <a:off x="2158722" y="1884346"/>
            <a:ext cx="1815027" cy="115764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7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2083904"/>
              </p:ext>
            </p:extLst>
          </p:nvPr>
        </p:nvGraphicFramePr>
        <p:xfrm>
          <a:off x="4784972" y="916568"/>
          <a:ext cx="4319082" cy="2983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tale of two </a:t>
            </a:r>
            <a:r>
              <a:rPr lang="en-US" dirty="0" err="1" smtClean="0"/>
              <a:t>MOXes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452340"/>
              </p:ext>
            </p:extLst>
          </p:nvPr>
        </p:nvGraphicFramePr>
        <p:xfrm>
          <a:off x="340462" y="846138"/>
          <a:ext cx="4319082" cy="2983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222950"/>
              </p:ext>
            </p:extLst>
          </p:nvPr>
        </p:nvGraphicFramePr>
        <p:xfrm>
          <a:off x="340462" y="3620535"/>
          <a:ext cx="4319082" cy="2983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3867" y="3398744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W17x17 (PWR)</a:t>
            </a:r>
            <a:br>
              <a:rPr lang="en-US" b="1" dirty="0" smtClean="0"/>
            </a:br>
            <a:r>
              <a:rPr lang="en-US" b="1" dirty="0" smtClean="0"/>
              <a:t>4.0 % enrichment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-38895" y="1983818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24.5 </a:t>
            </a:r>
          </a:p>
          <a:p>
            <a:pPr algn="r"/>
            <a:r>
              <a:rPr lang="en-US" sz="2000" dirty="0" err="1" smtClean="0"/>
              <a:t>GWd</a:t>
            </a:r>
            <a:r>
              <a:rPr lang="en-US" sz="2000" dirty="0" smtClean="0"/>
              <a:t>/MTU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-38895" y="4752116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/>
              <a:t>49.0</a:t>
            </a:r>
          </a:p>
          <a:p>
            <a:pPr algn="r"/>
            <a:r>
              <a:rPr lang="en-US" sz="2000" dirty="0" err="1" smtClean="0"/>
              <a:t>GWd</a:t>
            </a:r>
            <a:r>
              <a:rPr lang="en-US" sz="2000" dirty="0" smtClean="0"/>
              <a:t>/MTU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>
            <a:off x="3818389" y="3216564"/>
            <a:ext cx="1935807" cy="9106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Depletion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17599" y="149596"/>
            <a:ext cx="205401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MOX 17x17 (PWR)</a:t>
            </a:r>
          </a:p>
          <a:p>
            <a:r>
              <a:rPr lang="en-US" dirty="0" smtClean="0"/>
              <a:t>8% Pu / </a:t>
            </a:r>
            <a:r>
              <a:rPr lang="en-US" dirty="0" smtClean="0"/>
              <a:t>NU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33 </a:t>
            </a:r>
            <a:r>
              <a:rPr lang="en-US" dirty="0" err="1" smtClean="0"/>
              <a:t>GWd</a:t>
            </a:r>
            <a:r>
              <a:rPr lang="en-US" dirty="0" smtClean="0"/>
              <a:t>/MTHM</a:t>
            </a:r>
          </a:p>
          <a:p>
            <a:r>
              <a:rPr lang="en-US" dirty="0" smtClean="0"/>
              <a:t>1 MTHM basis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0" idx="2"/>
          </p:cNvCxnSpPr>
          <p:nvPr/>
        </p:nvCxnSpPr>
        <p:spPr>
          <a:xfrm flipH="1">
            <a:off x="4640088" y="1349925"/>
            <a:ext cx="704520" cy="202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4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472280"/>
              </p:ext>
            </p:extLst>
          </p:nvPr>
        </p:nvGraphicFramePr>
        <p:xfrm>
          <a:off x="4784972" y="3610729"/>
          <a:ext cx="4319082" cy="2983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765721" y="366044"/>
            <a:ext cx="126051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61.1</a:t>
            </a:r>
            <a:r>
              <a:rPr lang="en-US" dirty="0" smtClean="0"/>
              <a:t> </a:t>
            </a:r>
            <a:r>
              <a:rPr lang="en-US" dirty="0" err="1" smtClean="0"/>
              <a:t>kgPu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iMT</a:t>
            </a:r>
            <a:r>
              <a:rPr lang="en-US" dirty="0" smtClean="0"/>
              <a:t> MOX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765721" y="3523258"/>
            <a:ext cx="126051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59.9</a:t>
            </a:r>
            <a:r>
              <a:rPr lang="en-US" dirty="0" smtClean="0"/>
              <a:t> </a:t>
            </a:r>
            <a:r>
              <a:rPr lang="en-US" dirty="0" err="1" smtClean="0"/>
              <a:t>kgPu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iMT</a:t>
            </a:r>
            <a:r>
              <a:rPr lang="en-US" dirty="0" smtClean="0"/>
              <a:t> MOX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4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9" grpId="0" animBg="1"/>
      <p:bldP spid="20" grpId="0" animBg="1"/>
      <p:bldGraphic spid="14" grpId="0">
        <p:bldAsOne/>
      </p:bldGraphic>
      <p:bldP spid="8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Development and function of an Origen-based Reactor Analysis module (</a:t>
            </a:r>
            <a:r>
              <a:rPr lang="en-US" dirty="0" err="1"/>
              <a:t>CyBORG</a:t>
            </a:r>
            <a:r>
              <a:rPr lang="en-US" dirty="0"/>
              <a:t>)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6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CyBORG</a:t>
            </a:r>
            <a:r>
              <a:rPr lang="en-US" dirty="0" smtClean="0"/>
              <a:t>: </a:t>
            </a:r>
            <a:r>
              <a:rPr lang="en-US" u="sng" dirty="0" err="1" smtClean="0"/>
              <a:t>Cy</a:t>
            </a:r>
            <a:r>
              <a:rPr lang="en-US" dirty="0" err="1" smtClean="0"/>
              <a:t>clus</a:t>
            </a:r>
            <a:r>
              <a:rPr lang="en-US" dirty="0" smtClean="0"/>
              <a:t>-</a:t>
            </a:r>
            <a:r>
              <a:rPr lang="en-US" u="sng" dirty="0" smtClean="0"/>
              <a:t>B</a:t>
            </a:r>
            <a:r>
              <a:rPr lang="en-US" dirty="0" smtClean="0"/>
              <a:t>ased </a:t>
            </a:r>
            <a:r>
              <a:rPr lang="en-US" u="sng" dirty="0" smtClean="0"/>
              <a:t>OR</a:t>
            </a:r>
            <a:r>
              <a:rPr lang="en-US" dirty="0" smtClean="0"/>
              <a:t>I</a:t>
            </a:r>
            <a:r>
              <a:rPr lang="en-US" u="sng" dirty="0" smtClean="0"/>
              <a:t>G</a:t>
            </a:r>
            <a:r>
              <a:rPr lang="en-US" dirty="0" smtClean="0"/>
              <a:t>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3745832" cy="23261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Assimilating physics-based depletion into fuel cycle scenario development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http://vignette1.wikia.nocookie.net/memoryalpha/images/5/51/LocutusOfBorg2367.jpg/revision/latest?cb=20130424025031&amp;path-prefix=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133" y="1991518"/>
            <a:ext cx="4543425" cy="3743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3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incorporate ORIGEN into </a:t>
            </a:r>
            <a:r>
              <a:rPr lang="en-US" dirty="0" err="1" smtClean="0"/>
              <a:t>Cyclus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Newest ORIGEN API facilitates direct, in-memory calls to ORIGEN solver </a:t>
            </a:r>
          </a:p>
          <a:p>
            <a:r>
              <a:rPr lang="en-US" dirty="0" smtClean="0"/>
              <a:t>By developing a portable, embeddable “</a:t>
            </a:r>
            <a:r>
              <a:rPr lang="en-US" b="1" dirty="0" smtClean="0">
                <a:solidFill>
                  <a:schemeClr val="accent2"/>
                </a:solidFill>
              </a:rPr>
              <a:t>depletion engine</a:t>
            </a:r>
            <a:r>
              <a:rPr lang="en-US" dirty="0" smtClean="0"/>
              <a:t>,” ORIGEN operations can be “wrapped” into a </a:t>
            </a:r>
            <a:r>
              <a:rPr lang="en-US" dirty="0" err="1" smtClean="0"/>
              <a:t>Cyclus</a:t>
            </a:r>
            <a:r>
              <a:rPr lang="en-US" dirty="0" smtClean="0"/>
              <a:t>-friendly format</a:t>
            </a:r>
          </a:p>
          <a:p>
            <a:pPr lvl="1"/>
            <a:r>
              <a:rPr lang="en-US" dirty="0" smtClean="0"/>
              <a:t>“Depletion engine” builds from ORIGEN API (from shared SCALE/Origen libraries)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AB6CAF46-C7E1-44DA-81B5-1D98FDDF68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0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067395" y="3153687"/>
            <a:ext cx="5939387" cy="784809"/>
            <a:chOff x="3067395" y="3087216"/>
            <a:chExt cx="5939387" cy="784809"/>
          </a:xfrm>
        </p:grpSpPr>
        <p:sp>
          <p:nvSpPr>
            <p:cNvPr id="27" name="Rectangle 26"/>
            <p:cNvSpPr/>
            <p:nvPr/>
          </p:nvSpPr>
          <p:spPr>
            <a:xfrm>
              <a:off x="3067395" y="3087216"/>
              <a:ext cx="5939387" cy="78480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88354" y="3156454"/>
              <a:ext cx="22680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C++ primitives only! </a:t>
              </a:r>
            </a:p>
            <a:p>
              <a:r>
                <a:rPr lang="en-US" dirty="0" smtClean="0"/>
                <a:t>(no proprietary types)</a:t>
              </a:r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3653418" y="4095364"/>
            <a:ext cx="4168965" cy="146659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effectLst/>
                <a:latin typeface="Gill Sans MT"/>
                <a:ea typeface="Times New Roman"/>
                <a:cs typeface="Times New Roman"/>
              </a:rPr>
              <a:t>Cyclus</a:t>
            </a:r>
            <a:r>
              <a:rPr lang="en-US" sz="2400" dirty="0" smtClean="0">
                <a:effectLst/>
                <a:latin typeface="Gill Sans MT"/>
                <a:ea typeface="Times New Roman"/>
                <a:cs typeface="Times New Roman"/>
              </a:rPr>
              <a:t>/Origen interface layer</a:t>
            </a:r>
            <a:endParaRPr lang="en-US" sz="2400" dirty="0">
              <a:effectLst/>
              <a:ea typeface="Times New Roman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25123" y="1695209"/>
            <a:ext cx="5132381" cy="94823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 err="1" smtClean="0">
                <a:effectLst/>
                <a:latin typeface="Gill Sans MT"/>
                <a:ea typeface="Times New Roman"/>
                <a:cs typeface="Times New Roman"/>
              </a:rPr>
              <a:t>CyBORG</a:t>
            </a:r>
            <a:endParaRPr lang="en-US" sz="2000" b="1" dirty="0">
              <a:effectLst/>
              <a:ea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CyBORG provides physics-based flexibility for reactor simulations within Cyclus via coupling with Origen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TWoFCS - Physics-based depletion in FC simulation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15884" y="2127257"/>
            <a:ext cx="1757889" cy="7595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effectLst/>
                <a:latin typeface="Gill Sans MT"/>
                <a:ea typeface="Times New Roman"/>
                <a:cs typeface="Times New Roman"/>
              </a:rPr>
              <a:t>Fuel cycle data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15885" y="1518326"/>
            <a:ext cx="1757888" cy="75950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latin typeface="Gill Sans MT"/>
                <a:ea typeface="Times New Roman"/>
                <a:cs typeface="Times New Roman"/>
              </a:rPr>
              <a:t>Input fuel recipe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9" name="Oval 8"/>
          <p:cNvSpPr/>
          <p:nvPr/>
        </p:nvSpPr>
        <p:spPr>
          <a:xfrm>
            <a:off x="73846" y="4431499"/>
            <a:ext cx="1880042" cy="143534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effectLst/>
                <a:latin typeface="Gill Sans MT"/>
                <a:ea typeface="Times New Roman"/>
                <a:cs typeface="Times New Roman"/>
              </a:rPr>
              <a:t>Origen</a:t>
            </a:r>
            <a:br>
              <a:rPr lang="en-US" b="1" dirty="0" smtClean="0">
                <a:effectLst/>
                <a:latin typeface="Gill Sans MT"/>
                <a:ea typeface="Times New Roman"/>
                <a:cs typeface="Times New Roman"/>
              </a:rPr>
            </a:br>
            <a:r>
              <a:rPr lang="en-US" b="1" dirty="0" smtClean="0">
                <a:effectLst/>
                <a:latin typeface="Gill Sans MT"/>
                <a:ea typeface="Times New Roman"/>
                <a:cs typeface="Times New Roman"/>
              </a:rPr>
              <a:t>reactor </a:t>
            </a:r>
            <a:r>
              <a:rPr lang="en-US" b="1" dirty="0">
                <a:effectLst/>
                <a:latin typeface="Gill Sans MT"/>
                <a:ea typeface="Times New Roman"/>
                <a:cs typeface="Times New Roman"/>
              </a:rPr>
              <a:t>data libraries</a:t>
            </a:r>
            <a:endParaRPr lang="en-US" dirty="0">
              <a:effectLst/>
              <a:ea typeface="Times New Roman"/>
              <a:cs typeface="Times New Roman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05577" y="4192114"/>
            <a:ext cx="500659" cy="37914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4954" y="3161921"/>
                <a:ext cx="1179747" cy="979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̿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54" y="3161921"/>
                <a:ext cx="1179747" cy="9794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58881" y="5800064"/>
                <a:ext cx="1743554" cy="469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̿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81" y="5800064"/>
                <a:ext cx="1743554" cy="4696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Bent Arrow 13"/>
          <p:cNvSpPr/>
          <p:nvPr/>
        </p:nvSpPr>
        <p:spPr>
          <a:xfrm rot="5400000" flipH="1">
            <a:off x="6649633" y="5211395"/>
            <a:ext cx="749244" cy="9144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966064" y="1763842"/>
            <a:ext cx="2040719" cy="75950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Gill Sans MT"/>
                <a:ea typeface="Times New Roman"/>
                <a:cs typeface="Times New Roman"/>
              </a:rPr>
              <a:t>Output </a:t>
            </a:r>
            <a:r>
              <a:rPr lang="en-US" sz="1600" dirty="0" smtClean="0">
                <a:effectLst/>
                <a:latin typeface="Gill Sans MT"/>
                <a:ea typeface="Times New Roman"/>
                <a:cs typeface="Times New Roman"/>
              </a:rPr>
              <a:t>fuel recipe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73349" y="5697220"/>
            <a:ext cx="2457728" cy="5201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effectLst/>
                <a:latin typeface="Gill Sans MT"/>
                <a:ea typeface="Times New Roman"/>
                <a:cs typeface="Times New Roman"/>
              </a:rPr>
              <a:t>Origen 6.2 API</a:t>
            </a:r>
            <a:endParaRPr lang="en-US" sz="2400" dirty="0">
              <a:effectLst/>
              <a:ea typeface="Times New Roman"/>
              <a:cs typeface="Times New Roman"/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3041513" y="2778616"/>
            <a:ext cx="1688496" cy="117797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effectLst/>
                <a:latin typeface="Gill Sans MT"/>
                <a:ea typeface="Times New Roman"/>
                <a:cs typeface="Times New Roman"/>
              </a:rPr>
              <a:t>Initial compositions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16" name="Right Arrow 15"/>
          <p:cNvSpPr/>
          <p:nvPr/>
        </p:nvSpPr>
        <p:spPr>
          <a:xfrm rot="5400000">
            <a:off x="3556651" y="2987845"/>
            <a:ext cx="1688493" cy="7595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latin typeface="Gill Sans MT"/>
                <a:ea typeface="Times New Roman"/>
                <a:cs typeface="Times New Roman"/>
              </a:rPr>
              <a:t>Powers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18005" y="5539382"/>
            <a:ext cx="3235366" cy="759509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latin typeface="Gill Sans MT"/>
                <a:ea typeface="Times New Roman"/>
                <a:cs typeface="Times New Roman"/>
              </a:rPr>
              <a:t>Problem-specific reactor data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5008519" y="2685528"/>
            <a:ext cx="1767909" cy="12847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effectLst/>
                <a:latin typeface="Gill Sans MT"/>
                <a:ea typeface="Times New Roman"/>
                <a:cs typeface="Times New Roman"/>
              </a:rPr>
              <a:t>Output compositions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2" name="Right Arrow 21"/>
          <p:cNvSpPr/>
          <p:nvPr/>
        </p:nvSpPr>
        <p:spPr>
          <a:xfrm flipH="1">
            <a:off x="1711061" y="4883995"/>
            <a:ext cx="2094105" cy="7595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err="1" smtClean="0">
                <a:latin typeface="Gill Sans MT"/>
                <a:ea typeface="Times New Roman"/>
                <a:cs typeface="Times New Roman"/>
              </a:rPr>
              <a:t>Interpolable</a:t>
            </a:r>
            <a:r>
              <a:rPr lang="en-US" sz="1600" dirty="0" smtClean="0">
                <a:latin typeface="Gill Sans MT"/>
                <a:ea typeface="Times New Roman"/>
                <a:cs typeface="Times New Roman"/>
              </a:rPr>
              <a:t> </a:t>
            </a:r>
            <a:r>
              <a:rPr lang="en-US" sz="1600" dirty="0" err="1" smtClean="0">
                <a:latin typeface="Gill Sans MT"/>
                <a:ea typeface="Times New Roman"/>
                <a:cs typeface="Times New Roman"/>
              </a:rPr>
              <a:t>params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3" name="Right Arrow 22"/>
          <p:cNvSpPr/>
          <p:nvPr/>
        </p:nvSpPr>
        <p:spPr>
          <a:xfrm flipH="1">
            <a:off x="1606055" y="4536363"/>
            <a:ext cx="2199109" cy="7595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latin typeface="Gill Sans MT"/>
                <a:ea typeface="Times New Roman"/>
                <a:cs typeface="Times New Roman"/>
              </a:rPr>
              <a:t>Assembly type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  <p:sp>
        <p:nvSpPr>
          <p:cNvPr id="21" name="Right Arrow 20"/>
          <p:cNvSpPr/>
          <p:nvPr/>
        </p:nvSpPr>
        <p:spPr>
          <a:xfrm flipH="1">
            <a:off x="1494576" y="4228564"/>
            <a:ext cx="2310589" cy="75950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latin typeface="Gill Sans MT"/>
                <a:ea typeface="Times New Roman"/>
                <a:cs typeface="Times New Roman"/>
              </a:rPr>
              <a:t>Cycle burnup(s)</a:t>
            </a:r>
            <a:endParaRPr lang="en-US" sz="1600" dirty="0">
              <a:effectLst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265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6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6" grpId="0" animBg="1"/>
      <p:bldP spid="7" grpId="0" animBg="1"/>
      <p:bldP spid="9" grpId="0" animBg="1"/>
      <p:bldP spid="10" grpId="0" animBg="1"/>
      <p:bldP spid="11" grpId="0"/>
      <p:bldP spid="13" grpId="0"/>
      <p:bldP spid="14" grpId="0" animBg="1"/>
      <p:bldP spid="15" grpId="0" animBg="1"/>
      <p:bldP spid="12" grpId="0" animBg="1"/>
      <p:bldP spid="17" grpId="0" animBg="1"/>
      <p:bldP spid="16" grpId="0" animBg="1"/>
      <p:bldP spid="18" grpId="0" animBg="1"/>
      <p:bldP spid="20" grpId="0" animBg="1"/>
      <p:bldP spid="22" grpId="0" animBg="1"/>
      <p:bldP spid="23" grpId="0" animBg="1"/>
      <p:bldP spid="21" grpId="0" animBg="1"/>
    </p:bldLst>
  </p:timing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 Presentation Theme">
      <a:majorFont>
        <a:latin typeface="Gill Sans MT Condensed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8C54C24D-D99C-4538-A434-0D20B264843B}" vid="{86469D21-AA33-4677-8940-4AEF9F8ABF45}"/>
    </a:ext>
  </a:extLst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E Presentation Theme">
      <a:majorFont>
        <a:latin typeface="Gill Sans MT Condensed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8C54C24D-D99C-4538-A434-0D20B264843B}" vid="{5ECE2A69-F86F-4F39-AB8E-FBC94670BE8E}"/>
    </a:ext>
  </a:extLst>
</a:theme>
</file>

<file path=ppt/theme/theme3.xml><?xml version="1.0" encoding="utf-8"?>
<a:theme xmlns:a="http://schemas.openxmlformats.org/drawingml/2006/main" name="Fancy Pictu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">
      <a:majorFont>
        <a:latin typeface="Gill Sans MT Condensed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8C54C24D-D99C-4538-A434-0D20B264843B}" vid="{E53A5876-865B-4770-A497-6792CF6651FC}"/>
    </a:ext>
  </a:extLst>
</a:theme>
</file>

<file path=ppt/theme/theme4.xml><?xml version="1.0" encoding="utf-8"?>
<a:theme xmlns:a="http://schemas.openxmlformats.org/drawingml/2006/main" name="Char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8C54C24D-D99C-4538-A434-0D20B264843B}" vid="{A40CF993-888E-4B88-9E75-979D5F20F95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 2015 Standard</Template>
  <TotalTime>3418</TotalTime>
  <Words>960</Words>
  <Application>Microsoft Office PowerPoint</Application>
  <PresentationFormat>On-screen Show (4:3)</PresentationFormat>
  <Paragraphs>142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Cambria Math</vt:lpstr>
      <vt:lpstr>Times New Roman</vt:lpstr>
      <vt:lpstr>Gill Sans MT</vt:lpstr>
      <vt:lpstr>Arial Narrow</vt:lpstr>
      <vt:lpstr>Gill Sans MT Condensed</vt:lpstr>
      <vt:lpstr>Calibri</vt:lpstr>
      <vt:lpstr>Title Screens</vt:lpstr>
      <vt:lpstr>Content: Meta Info</vt:lpstr>
      <vt:lpstr>Fancy Pictures</vt:lpstr>
      <vt:lpstr>Charts</vt:lpstr>
      <vt:lpstr>Equation</vt:lpstr>
      <vt:lpstr>Integrating physics-based depletion into fuel cycle simulation: When, how, and why</vt:lpstr>
      <vt:lpstr>Thermal-spectrum one-group cross-sections are highly sensitive to burnup &amp; initial compositions</vt:lpstr>
      <vt:lpstr>Reaction cross-sections show much higher sensitivity to perturbations in thermal energy region vs. fast</vt:lpstr>
      <vt:lpstr>Example: EG29 scenario</vt:lpstr>
      <vt:lpstr>A tale of two MOXes</vt:lpstr>
      <vt:lpstr>Development and function of an Origen-based Reactor Analysis module (CyBORG)</vt:lpstr>
      <vt:lpstr>Introducing CyBORG: Cyclus-Based ORIGEN</vt:lpstr>
      <vt:lpstr>How do we incorporate ORIGEN into Cyclus?</vt:lpstr>
      <vt:lpstr>CyBORG provides physics-based flexibility for reactor simulations within Cyclus via coupling with Origen</vt:lpstr>
      <vt:lpstr>CyBORG balances the performance cost of depletion via a “hash-and-cache” recipe generation strategy†</vt:lpstr>
      <vt:lpstr>Generalized reactor data interpolation and processing within CyBORG</vt:lpstr>
      <vt:lpstr>Accurate depletion calculations require problem-dependent nuclear data</vt:lpstr>
      <vt:lpstr>Example dimensions for N-D interpolation</vt:lpstr>
      <vt:lpstr>N-dimensional interpolation approach</vt:lpstr>
      <vt:lpstr>Conclusions</vt:lpstr>
      <vt:lpstr>Current status of CyBORG</vt:lpstr>
      <vt:lpstr>Acknowledgements</vt:lpstr>
      <vt:lpstr>Questions?</vt:lpstr>
    </vt:vector>
  </TitlesOfParts>
  <Company>University of Tennessee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ORIGAMI: A new interface for fuel assembly characterization with ORIGEN</dc:title>
  <dc:creator>Steve Skutnik</dc:creator>
  <cp:lastModifiedBy>Skutnik, Steven Eugene</cp:lastModifiedBy>
  <cp:revision>237</cp:revision>
  <dcterms:created xsi:type="dcterms:W3CDTF">2015-04-04T22:08:54Z</dcterms:created>
  <dcterms:modified xsi:type="dcterms:W3CDTF">2017-07-21T04:58:18Z</dcterms:modified>
</cp:coreProperties>
</file>